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6858000" cx="12192000"/>
  <p:notesSz cx="6858000" cy="9144000"/>
  <p:embeddedFontLst>
    <p:embeddedFont>
      <p:font typeface="Nunito SemiBold"/>
      <p:regular r:id="rId15"/>
      <p:bold r:id="rId16"/>
      <p:italic r:id="rId17"/>
      <p:boldItalic r:id="rId18"/>
    </p:embeddedFont>
    <p:embeddedFont>
      <p:font typeface="Nuni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Nunito-bold.fntdata"/><Relationship Id="rId11" Type="http://schemas.openxmlformats.org/officeDocument/2006/relationships/slide" Target="slides/slide7.xml"/><Relationship Id="rId22" Type="http://schemas.openxmlformats.org/officeDocument/2006/relationships/font" Target="fonts/Nunito-boldItalic.fntdata"/><Relationship Id="rId10" Type="http://schemas.openxmlformats.org/officeDocument/2006/relationships/slide" Target="slides/slide6.xml"/><Relationship Id="rId21" Type="http://schemas.openxmlformats.org/officeDocument/2006/relationships/font" Target="fonts/Nunito-italic.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NunitoSemiBold-regular.fntdata"/><Relationship Id="rId14" Type="http://schemas.openxmlformats.org/officeDocument/2006/relationships/slide" Target="slides/slide10.xml"/><Relationship Id="rId17" Type="http://schemas.openxmlformats.org/officeDocument/2006/relationships/font" Target="fonts/NunitoSemiBold-italic.fntdata"/><Relationship Id="rId16" Type="http://schemas.openxmlformats.org/officeDocument/2006/relationships/font" Target="fonts/NunitoSemiBold-bold.fntdata"/><Relationship Id="rId5" Type="http://schemas.openxmlformats.org/officeDocument/2006/relationships/slide" Target="slides/slide1.xml"/><Relationship Id="rId19" Type="http://schemas.openxmlformats.org/officeDocument/2006/relationships/font" Target="fonts/Nunito-regular.fntdata"/><Relationship Id="rId6" Type="http://schemas.openxmlformats.org/officeDocument/2006/relationships/slide" Target="slides/slide2.xml"/><Relationship Id="rId18" Type="http://schemas.openxmlformats.org/officeDocument/2006/relationships/font" Target="fonts/NunitoSemiBold-bold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7" name="Google Shape;18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57f0fca4b7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7" name="Google Shape;257;g57f0fca4b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6574dcf04b_1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3" name="Google Shape;193;g6574dcf04b_1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1" name="Google Shape;20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564c30eb3b_3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9" name="Google Shape;209;g564c30eb3b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6574dceea0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7" name="Google Shape;217;g6574dceea0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6574dceea0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5" name="Google Shape;225;g6574dceea0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6574dcf04b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3" name="Google Shape;233;g6574dcf04b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6574dcf04b_1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1" name="Google Shape;241;g6574dcf04b_1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6574dcf04b_1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9" name="Google Shape;249;g6574dcf04b_1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6.png"/><Relationship Id="rId4" Type="http://schemas.openxmlformats.org/officeDocument/2006/relationships/image" Target="../media/image11.png"/><Relationship Id="rId5" Type="http://schemas.openxmlformats.org/officeDocument/2006/relationships/image" Target="../media/image17.png"/><Relationship Id="rId6"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1.png"/><Relationship Id="rId4" Type="http://schemas.openxmlformats.org/officeDocument/2006/relationships/image" Target="../media/image17.png"/><Relationship Id="rId5" Type="http://schemas.openxmlformats.org/officeDocument/2006/relationships/image" Target="../media/image1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8.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p:cSld name="Back page (with disclaimer)">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1" l="0" r="0" t="26811"/>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347" cy="1723216"/>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nvSpPr>
        <p:spPr>
          <a:xfrm>
            <a:off x="9774587" y="2808742"/>
            <a:ext cx="1994241" cy="233959"/>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3" name="Google Shape;123;p14"/>
          <p:cNvSpPr txBox="1"/>
          <p:nvPr/>
        </p:nvSpPr>
        <p:spPr>
          <a:xfrm>
            <a:off x="6949520" y="2792304"/>
            <a:ext cx="2352584" cy="23397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lang="en-US" sz="1200">
                <a:solidFill>
                  <a:schemeClr val="dk1"/>
                </a:solidFill>
                <a:latin typeface="Nunito SemiBold"/>
                <a:ea typeface="Nunito SemiBold"/>
                <a:cs typeface="Nunito SemiBold"/>
                <a:sym typeface="Nunito SemiBold"/>
              </a:rPr>
              <a:t>info@kokonetworks.com</a:t>
            </a:r>
            <a:endParaRPr b="0" sz="1200">
              <a:solidFill>
                <a:schemeClr val="dk1"/>
              </a:solidFill>
              <a:latin typeface="Nunito SemiBold"/>
              <a:ea typeface="Nunito SemiBold"/>
              <a:cs typeface="Nunito SemiBold"/>
              <a:sym typeface="Nunito SemiBold"/>
            </a:endParaRPr>
          </a:p>
        </p:txBody>
      </p:sp>
      <p:sp>
        <p:nvSpPr>
          <p:cNvPr id="124" name="Google Shape;124;p14"/>
          <p:cNvSpPr txBox="1"/>
          <p:nvPr>
            <p:ph idx="1" type="subTitle"/>
          </p:nvPr>
        </p:nvSpPr>
        <p:spPr>
          <a:xfrm>
            <a:off x="6877481" y="2114988"/>
            <a:ext cx="4891344" cy="43771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sz="18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5" name="Google Shape;125;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
        <p:nvSpPr>
          <p:cNvPr id="126" name="Google Shape;126;p14"/>
          <p:cNvSpPr txBox="1"/>
          <p:nvPr/>
        </p:nvSpPr>
        <p:spPr>
          <a:xfrm>
            <a:off x="6877481" y="10575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p:cSld name="1_Back page (with disclaimer)">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74587" y="2808742"/>
            <a:ext cx="1994241" cy="233959"/>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6949520" y="2792304"/>
            <a:ext cx="2352584" cy="23397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0" lang="en-US" sz="1200">
                <a:solidFill>
                  <a:schemeClr val="dk1"/>
                </a:solidFill>
                <a:latin typeface="Nunito SemiBold"/>
                <a:ea typeface="Nunito SemiBold"/>
                <a:cs typeface="Nunito SemiBold"/>
                <a:sym typeface="Nunito SemiBold"/>
              </a:rPr>
              <a:t>info@kokonetworks.com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38" name="Shape 138"/>
        <p:cNvGrpSpPr/>
        <p:nvPr/>
      </p:nvGrpSpPr>
      <p:grpSpPr>
        <a:xfrm>
          <a:off x="0" y="0"/>
          <a:ext cx="0" cy="0"/>
          <a:chOff x="0" y="0"/>
          <a:chExt cx="0" cy="0"/>
        </a:xfrm>
      </p:grpSpPr>
      <p:pic>
        <p:nvPicPr>
          <p:cNvPr id="139" name="Google Shape;139;p16"/>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1" name="Google Shape;141;p16"/>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2" name="Google Shape;142;p16"/>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3" name="Google Shape;143;p16"/>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4" name="Google Shape;144;p16"/>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45" name="Google Shape;145;p16"/>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46" name="Shape 146"/>
        <p:cNvGrpSpPr/>
        <p:nvPr/>
      </p:nvGrpSpPr>
      <p:grpSpPr>
        <a:xfrm>
          <a:off x="0" y="0"/>
          <a:ext cx="0" cy="0"/>
          <a:chOff x="0" y="0"/>
          <a:chExt cx="0" cy="0"/>
        </a:xfrm>
      </p:grpSpPr>
      <p:pic>
        <p:nvPicPr>
          <p:cNvPr descr="Image" id="147" name="Google Shape;147;p17"/>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48" name="Google Shape;148;p17"/>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49" name="Google Shape;149;p17"/>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0" name="Google Shape;150;p17"/>
          <p:cNvSpPr txBox="1"/>
          <p:nvPr>
            <p:ph type="title"/>
          </p:nvPr>
        </p:nvSpPr>
        <p:spPr>
          <a:xfrm>
            <a:off x="1200150" y="91443"/>
            <a:ext cx="10533126" cy="783828"/>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1" name="Google Shape;151;p17"/>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2" name="Google Shape;152;p17"/>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2019 KOKO Networks Limited – Proprietary &amp; Confidential </a:t>
            </a:r>
            <a:endParaRPr/>
          </a:p>
        </p:txBody>
      </p:sp>
      <p:cxnSp>
        <p:nvCxnSpPr>
          <p:cNvPr id="153" name="Google Shape;153;p17"/>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54" name="Google Shape;154;p17"/>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55" name="Shape 155"/>
        <p:cNvGrpSpPr/>
        <p:nvPr/>
      </p:nvGrpSpPr>
      <p:grpSpPr>
        <a:xfrm>
          <a:off x="0" y="0"/>
          <a:ext cx="0" cy="0"/>
          <a:chOff x="0" y="0"/>
          <a:chExt cx="0" cy="0"/>
        </a:xfrm>
      </p:grpSpPr>
      <p:pic>
        <p:nvPicPr>
          <p:cNvPr id="156" name="Google Shape;156;p18"/>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57" name="Google Shape;157;p18"/>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58" name="Google Shape;158;p18"/>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59" name="Google Shape;159;p18"/>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60" name="Google Shape;160;p18"/>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61" name="Google Shape;161;p18"/>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62" name="Google Shape;162;p18"/>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63" name="Google Shape;163;p18"/>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64" name="Google Shape;164;p18"/>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
        <p:nvSpPr>
          <p:cNvPr id="165" name="Google Shape;165;p18"/>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66" name="Google Shape;166;p18"/>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67" name="Google Shape;167;p18"/>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68" name="Shape 168"/>
        <p:cNvGrpSpPr/>
        <p:nvPr/>
      </p:nvGrpSpPr>
      <p:grpSpPr>
        <a:xfrm>
          <a:off x="0" y="0"/>
          <a:ext cx="0" cy="0"/>
          <a:chOff x="0" y="0"/>
          <a:chExt cx="0" cy="0"/>
        </a:xfrm>
      </p:grpSpPr>
      <p:pic>
        <p:nvPicPr>
          <p:cNvPr descr="Image" id="169" name="Google Shape;169;p19"/>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70" name="Google Shape;170;p19"/>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71" name="Google Shape;171;p19"/>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72" name="Google Shape;172;p19"/>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73" name="Google Shape;173;p19"/>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74" name="Google Shape;174;p19"/>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75" name="Google Shape;175;p19"/>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76" name="Google Shape;176;p19"/>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77" name="Google Shape;177;p19"/>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78" name="Google Shape;178;p19"/>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79" name="Shape 179"/>
        <p:cNvGrpSpPr/>
        <p:nvPr/>
      </p:nvGrpSpPr>
      <p:grpSpPr>
        <a:xfrm>
          <a:off x="0" y="0"/>
          <a:ext cx="0" cy="0"/>
          <a:chOff x="0" y="0"/>
          <a:chExt cx="0" cy="0"/>
        </a:xfrm>
      </p:grpSpPr>
      <p:pic>
        <p:nvPicPr>
          <p:cNvPr descr="Image" id="180" name="Google Shape;180;p20"/>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81" name="Google Shape;181;p20"/>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82" name="Google Shape;182;p20"/>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83" name="Google Shape;183;p20"/>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84" name="Google Shape;184;p20"/>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21" Type="http://schemas.openxmlformats.org/officeDocument/2006/relationships/theme" Target="../theme/theme1.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1"/>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KOKOPoint Controller Upgrades</a:t>
            </a:r>
            <a:endParaRPr/>
          </a:p>
        </p:txBody>
      </p:sp>
      <p:sp>
        <p:nvSpPr>
          <p:cNvPr id="190" name="Google Shape;190;p21"/>
          <p:cNvSpPr txBox="1"/>
          <p:nvPr/>
        </p:nvSpPr>
        <p:spPr>
          <a:xfrm>
            <a:off x="6257925" y="3543825"/>
            <a:ext cx="3743400" cy="23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Nunito"/>
                <a:ea typeface="Nunito"/>
                <a:cs typeface="Nunito"/>
                <a:sym typeface="Nunito"/>
              </a:rPr>
              <a:t>Team Members:</a:t>
            </a:r>
            <a:br>
              <a:rPr lang="en-US">
                <a:latin typeface="Nunito SemiBold"/>
                <a:ea typeface="Nunito SemiBold"/>
                <a:cs typeface="Nunito SemiBold"/>
                <a:sym typeface="Nunito SemiBold"/>
              </a:rPr>
            </a:b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AutoNum type="arabicPeriod"/>
            </a:pPr>
            <a:r>
              <a:rPr lang="en-US">
                <a:latin typeface="Nunito SemiBold"/>
                <a:ea typeface="Nunito SemiBold"/>
                <a:cs typeface="Nunito SemiBold"/>
                <a:sym typeface="Nunito SemiBold"/>
              </a:rPr>
              <a:t>Isaac</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AutoNum type="arabicPeriod"/>
            </a:pPr>
            <a:r>
              <a:rPr lang="en-US">
                <a:latin typeface="Nunito SemiBold"/>
                <a:ea typeface="Nunito SemiBold"/>
                <a:cs typeface="Nunito SemiBold"/>
                <a:sym typeface="Nunito SemiBold"/>
              </a:rPr>
              <a:t>Charlene</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AutoNum type="arabicPeriod"/>
            </a:pPr>
            <a:r>
              <a:rPr lang="en-US">
                <a:latin typeface="Nunito SemiBold"/>
                <a:ea typeface="Nunito SemiBold"/>
                <a:cs typeface="Nunito SemiBold"/>
                <a:sym typeface="Nunito SemiBold"/>
              </a:rPr>
              <a:t>Brian</a:t>
            </a:r>
            <a:endParaRPr>
              <a:latin typeface="Nunito SemiBold"/>
              <a:ea typeface="Nunito SemiBold"/>
              <a:cs typeface="Nunito SemiBold"/>
              <a:sym typeface="Nunito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0"/>
          <p:cNvSpPr txBox="1"/>
          <p:nvPr>
            <p:ph idx="1" type="subTitle"/>
          </p:nvPr>
        </p:nvSpPr>
        <p:spPr>
          <a:xfrm>
            <a:off x="6876406" y="2865880"/>
            <a:ext cx="4891200" cy="47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Brian</a:t>
            </a:r>
            <a:endParaRPr/>
          </a:p>
          <a:p>
            <a:pPr indent="0" lvl="0" marL="0" rtl="0" algn="l">
              <a:lnSpc>
                <a:spcPct val="90000"/>
              </a:lnSpc>
              <a:spcBef>
                <a:spcPts val="0"/>
              </a:spcBef>
              <a:spcAft>
                <a:spcPts val="0"/>
              </a:spcAft>
              <a:buClr>
                <a:schemeClr val="dk1"/>
              </a:buClr>
              <a:buSzPts val="2400"/>
              <a:buNone/>
            </a:pPr>
            <a:r>
              <a:t/>
            </a:r>
            <a:endParaRPr/>
          </a:p>
          <a:p>
            <a:pPr indent="0" lvl="0" marL="0" rtl="0" algn="l">
              <a:lnSpc>
                <a:spcPct val="90000"/>
              </a:lnSpc>
              <a:spcBef>
                <a:spcPts val="0"/>
              </a:spcBef>
              <a:spcAft>
                <a:spcPts val="0"/>
              </a:spcAft>
              <a:buClr>
                <a:schemeClr val="dk1"/>
              </a:buClr>
              <a:buSzPts val="2400"/>
              <a:buNone/>
            </a:pPr>
            <a:r>
              <a:rPr lang="en-US"/>
              <a:t>Thanks for listening!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2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96" name="Google Shape;196;p22"/>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What is controller</a:t>
            </a:r>
            <a:endParaRPr/>
          </a:p>
        </p:txBody>
      </p:sp>
      <p:sp>
        <p:nvSpPr>
          <p:cNvPr id="197" name="Google Shape;197;p22"/>
          <p:cNvSpPr txBox="1"/>
          <p:nvPr>
            <p:ph idx="1" type="subTitle"/>
          </p:nvPr>
        </p:nvSpPr>
        <p:spPr>
          <a:xfrm>
            <a:off x="458725" y="1332475"/>
            <a:ext cx="11540400" cy="4851900"/>
          </a:xfrm>
          <a:prstGeom prst="rect">
            <a:avLst/>
          </a:prstGeom>
          <a:noFill/>
          <a:ln>
            <a:noFill/>
          </a:ln>
        </p:spPr>
        <p:txBody>
          <a:bodyPr anchorCtr="0" anchor="t" bIns="45700" lIns="91425" spcFirstLastPara="1" rIns="91425" wrap="square" tIns="45700">
            <a:noAutofit/>
          </a:bodyPr>
          <a:lstStyle/>
          <a:p>
            <a:pPr indent="-393700" lvl="0" marL="457200" rtl="0" algn="l">
              <a:lnSpc>
                <a:spcPct val="150000"/>
              </a:lnSpc>
              <a:spcBef>
                <a:spcPts val="0"/>
              </a:spcBef>
              <a:spcAft>
                <a:spcPts val="0"/>
              </a:spcAft>
              <a:buSzPts val="2600"/>
              <a:buChar char="●"/>
            </a:pPr>
            <a:r>
              <a:rPr lang="en-US" sz="2600"/>
              <a:t>Controller refers to the firmware code that’s responsible for managing and reporting on the hardware components of the KOKOPoint</a:t>
            </a:r>
            <a:endParaRPr sz="2600"/>
          </a:p>
          <a:p>
            <a:pPr indent="-393700" lvl="0" marL="457200" rtl="0" algn="l">
              <a:lnSpc>
                <a:spcPct val="150000"/>
              </a:lnSpc>
              <a:spcBef>
                <a:spcPts val="0"/>
              </a:spcBef>
              <a:spcAft>
                <a:spcPts val="0"/>
              </a:spcAft>
              <a:buSzPts val="2600"/>
              <a:buChar char="●"/>
            </a:pPr>
            <a:r>
              <a:rPr lang="en-US" sz="2600"/>
              <a:t>Initially written in Arduino, recently converted to C++</a:t>
            </a:r>
            <a:endParaRPr sz="2600"/>
          </a:p>
          <a:p>
            <a:pPr indent="-393700" lvl="0" marL="457200" rtl="0" algn="l">
              <a:lnSpc>
                <a:spcPct val="150000"/>
              </a:lnSpc>
              <a:spcBef>
                <a:spcPts val="0"/>
              </a:spcBef>
              <a:spcAft>
                <a:spcPts val="0"/>
              </a:spcAft>
              <a:buSzPts val="2600"/>
              <a:buChar char="●"/>
            </a:pPr>
            <a:r>
              <a:rPr lang="en-US" sz="2600"/>
              <a:t>All android app </a:t>
            </a:r>
            <a:r>
              <a:rPr lang="en-US" sz="2600"/>
              <a:t>interaction</a:t>
            </a:r>
            <a:r>
              <a:rPr lang="en-US" sz="2600"/>
              <a:t> with the hardware happens through the controller.</a:t>
            </a:r>
            <a:endParaRPr sz="2600"/>
          </a:p>
          <a:p>
            <a:pPr indent="0" lvl="0" marL="457200" rtl="0" algn="l">
              <a:lnSpc>
                <a:spcPct val="150000"/>
              </a:lnSpc>
              <a:spcBef>
                <a:spcPts val="0"/>
              </a:spcBef>
              <a:spcAft>
                <a:spcPts val="0"/>
              </a:spcAft>
              <a:buNone/>
            </a:pPr>
            <a:r>
              <a:t/>
            </a:r>
            <a:endParaRPr sz="2600"/>
          </a:p>
        </p:txBody>
      </p:sp>
      <p:sp>
        <p:nvSpPr>
          <p:cNvPr id="198" name="Google Shape;198;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2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04" name="Google Shape;204;p23"/>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Project Objectives</a:t>
            </a:r>
            <a:endParaRPr/>
          </a:p>
        </p:txBody>
      </p:sp>
      <p:sp>
        <p:nvSpPr>
          <p:cNvPr id="205" name="Google Shape;205;p23"/>
          <p:cNvSpPr txBox="1"/>
          <p:nvPr>
            <p:ph idx="1" type="subTitle"/>
          </p:nvPr>
        </p:nvSpPr>
        <p:spPr>
          <a:xfrm>
            <a:off x="458725" y="1332475"/>
            <a:ext cx="11540400" cy="4851900"/>
          </a:xfrm>
          <a:prstGeom prst="rect">
            <a:avLst/>
          </a:prstGeom>
          <a:noFill/>
          <a:ln>
            <a:noFill/>
          </a:ln>
        </p:spPr>
        <p:txBody>
          <a:bodyPr anchorCtr="0" anchor="t" bIns="45700" lIns="91425" spcFirstLastPara="1" rIns="91425" wrap="square" tIns="45700">
            <a:noAutofit/>
          </a:bodyPr>
          <a:lstStyle/>
          <a:p>
            <a:pPr indent="-393700" lvl="0" marL="457200" rtl="0" algn="l">
              <a:lnSpc>
                <a:spcPct val="150000"/>
              </a:lnSpc>
              <a:spcBef>
                <a:spcPts val="0"/>
              </a:spcBef>
              <a:spcAft>
                <a:spcPts val="0"/>
              </a:spcAft>
              <a:buSzPts val="2600"/>
              <a:buAutoNum type="arabicPeriod"/>
            </a:pPr>
            <a:r>
              <a:rPr lang="en-US" sz="2600"/>
              <a:t>Secure serial communication link </a:t>
            </a:r>
            <a:endParaRPr sz="2600"/>
          </a:p>
          <a:p>
            <a:pPr indent="-393700" lvl="0" marL="457200" rtl="0" algn="l">
              <a:lnSpc>
                <a:spcPct val="150000"/>
              </a:lnSpc>
              <a:spcBef>
                <a:spcPts val="0"/>
              </a:spcBef>
              <a:spcAft>
                <a:spcPts val="0"/>
              </a:spcAft>
              <a:buSzPts val="2600"/>
              <a:buAutoNum type="arabicPeriod"/>
            </a:pPr>
            <a:r>
              <a:rPr lang="en-US" sz="2600"/>
              <a:t>Implement error detection in serial communication</a:t>
            </a:r>
            <a:endParaRPr sz="2600"/>
          </a:p>
          <a:p>
            <a:pPr indent="-393700" lvl="0" marL="457200" rtl="0" algn="l">
              <a:lnSpc>
                <a:spcPct val="150000"/>
              </a:lnSpc>
              <a:spcBef>
                <a:spcPts val="0"/>
              </a:spcBef>
              <a:spcAft>
                <a:spcPts val="0"/>
              </a:spcAft>
              <a:buSzPts val="2600"/>
              <a:buAutoNum type="arabicPeriod"/>
            </a:pPr>
            <a:r>
              <a:rPr lang="en-US" sz="2600"/>
              <a:t>Simplify the current controller api</a:t>
            </a:r>
            <a:endParaRPr sz="2600"/>
          </a:p>
          <a:p>
            <a:pPr indent="-393700" lvl="0" marL="457200" rtl="0" algn="l">
              <a:lnSpc>
                <a:spcPct val="150000"/>
              </a:lnSpc>
              <a:spcBef>
                <a:spcPts val="0"/>
              </a:spcBef>
              <a:spcAft>
                <a:spcPts val="0"/>
              </a:spcAft>
              <a:buSzPts val="2600"/>
              <a:buAutoNum type="arabicPeriod"/>
            </a:pPr>
            <a:r>
              <a:rPr lang="en-US" sz="2600"/>
              <a:t>Improve controller development and release process </a:t>
            </a:r>
            <a:endParaRPr sz="2600"/>
          </a:p>
        </p:txBody>
      </p:sp>
      <p:sp>
        <p:nvSpPr>
          <p:cNvPr id="206" name="Google Shape;206;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2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12" name="Google Shape;212;p24"/>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1. </a:t>
            </a:r>
            <a:r>
              <a:rPr lang="en-US"/>
              <a:t>Secure communication channel</a:t>
            </a:r>
            <a:endParaRPr/>
          </a:p>
        </p:txBody>
      </p:sp>
      <p:sp>
        <p:nvSpPr>
          <p:cNvPr id="213" name="Google Shape;213;p24"/>
          <p:cNvSpPr txBox="1"/>
          <p:nvPr>
            <p:ph idx="1" type="subTitle"/>
          </p:nvPr>
        </p:nvSpPr>
        <p:spPr>
          <a:xfrm>
            <a:off x="458725" y="1150350"/>
            <a:ext cx="11274600" cy="5034000"/>
          </a:xfrm>
          <a:prstGeom prst="rect">
            <a:avLst/>
          </a:prstGeom>
          <a:noFill/>
          <a:ln>
            <a:noFill/>
          </a:ln>
        </p:spPr>
        <p:txBody>
          <a:bodyPr anchorCtr="0" anchor="t" bIns="45700" lIns="91425" spcFirstLastPara="1" rIns="91425" wrap="square" tIns="45700">
            <a:noAutofit/>
          </a:bodyPr>
          <a:lstStyle/>
          <a:p>
            <a:pPr indent="-381000" lvl="0" marL="457200" rtl="0" algn="l">
              <a:lnSpc>
                <a:spcPct val="150000"/>
              </a:lnSpc>
              <a:spcBef>
                <a:spcPts val="0"/>
              </a:spcBef>
              <a:spcAft>
                <a:spcPts val="0"/>
              </a:spcAft>
              <a:buSzPts val="2400"/>
              <a:buChar char="●"/>
            </a:pPr>
            <a:r>
              <a:rPr lang="en-US" sz="2400"/>
              <a:t>KP to </a:t>
            </a:r>
            <a:r>
              <a:rPr b="1" lang="en-US" sz="2400"/>
              <a:t>authenticate</a:t>
            </a:r>
            <a:r>
              <a:rPr lang="en-US" sz="2400"/>
              <a:t> itself with the controller before communication</a:t>
            </a:r>
            <a:endParaRPr sz="2400"/>
          </a:p>
          <a:p>
            <a:pPr indent="-381000" lvl="0" marL="457200" rtl="0" algn="l">
              <a:lnSpc>
                <a:spcPct val="150000"/>
              </a:lnSpc>
              <a:spcBef>
                <a:spcPts val="0"/>
              </a:spcBef>
              <a:spcAft>
                <a:spcPts val="0"/>
              </a:spcAft>
              <a:buSzPts val="2400"/>
              <a:buChar char="●"/>
            </a:pPr>
            <a:r>
              <a:rPr lang="en-US" sz="2400"/>
              <a:t>Use of </a:t>
            </a:r>
            <a:r>
              <a:rPr b="1" lang="en-US" sz="2400"/>
              <a:t>pre-shared auth tokens</a:t>
            </a:r>
            <a:r>
              <a:rPr lang="en-US" sz="2400"/>
              <a:t> and </a:t>
            </a:r>
            <a:r>
              <a:rPr b="1" lang="en-US" sz="2400"/>
              <a:t>nonce</a:t>
            </a:r>
            <a:endParaRPr b="1" sz="2400"/>
          </a:p>
          <a:p>
            <a:pPr indent="-381000" lvl="0" marL="457200" rtl="0" algn="l">
              <a:lnSpc>
                <a:spcPct val="150000"/>
              </a:lnSpc>
              <a:spcBef>
                <a:spcPts val="0"/>
              </a:spcBef>
              <a:spcAft>
                <a:spcPts val="0"/>
              </a:spcAft>
              <a:buSzPts val="2400"/>
              <a:buChar char="●"/>
            </a:pPr>
            <a:r>
              <a:rPr lang="en-US" sz="2400"/>
              <a:t>Controller will grant a </a:t>
            </a:r>
            <a:r>
              <a:rPr b="1" lang="en-US" sz="2400"/>
              <a:t>session</a:t>
            </a:r>
            <a:r>
              <a:rPr lang="en-US" sz="2400"/>
              <a:t> for future communication</a:t>
            </a:r>
            <a:endParaRPr sz="2400"/>
          </a:p>
          <a:p>
            <a:pPr indent="-381000" lvl="0" marL="457200" rtl="0" algn="l">
              <a:lnSpc>
                <a:spcPct val="150000"/>
              </a:lnSpc>
              <a:spcBef>
                <a:spcPts val="0"/>
              </a:spcBef>
              <a:spcAft>
                <a:spcPts val="0"/>
              </a:spcAft>
              <a:buSzPts val="2400"/>
              <a:buChar char="●"/>
            </a:pPr>
            <a:r>
              <a:rPr b="1" lang="en-US" sz="2400"/>
              <a:t>Defined message format</a:t>
            </a:r>
            <a:endParaRPr sz="2400"/>
          </a:p>
          <a:p>
            <a:pPr indent="0" lvl="0" marL="457200" rtl="0" algn="l">
              <a:lnSpc>
                <a:spcPct val="150000"/>
              </a:lnSpc>
              <a:spcBef>
                <a:spcPts val="0"/>
              </a:spcBef>
              <a:spcAft>
                <a:spcPts val="0"/>
              </a:spcAft>
              <a:buNone/>
            </a:pPr>
            <a:r>
              <a:t/>
            </a:r>
            <a:endParaRPr sz="1900"/>
          </a:p>
        </p:txBody>
      </p:sp>
      <p:sp>
        <p:nvSpPr>
          <p:cNvPr id="214" name="Google Shape;214;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25"/>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20" name="Google Shape;220;p25"/>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1. Secure communication channel - The process</a:t>
            </a:r>
            <a:endParaRPr/>
          </a:p>
        </p:txBody>
      </p:sp>
      <p:sp>
        <p:nvSpPr>
          <p:cNvPr id="221" name="Google Shape;221;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22" name="Google Shape;222;p25"/>
          <p:cNvPicPr preferRelativeResize="0"/>
          <p:nvPr/>
        </p:nvPicPr>
        <p:blipFill>
          <a:blip r:embed="rId4">
            <a:alphaModFix/>
          </a:blip>
          <a:stretch>
            <a:fillRect/>
          </a:stretch>
        </p:blipFill>
        <p:spPr>
          <a:xfrm>
            <a:off x="3424313" y="1267925"/>
            <a:ext cx="5343375" cy="4940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26"/>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28" name="Google Shape;228;p26"/>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2. Error Detection</a:t>
            </a:r>
            <a:endParaRPr/>
          </a:p>
        </p:txBody>
      </p:sp>
      <p:sp>
        <p:nvSpPr>
          <p:cNvPr id="229" name="Google Shape;229;p26"/>
          <p:cNvSpPr txBox="1"/>
          <p:nvPr>
            <p:ph idx="1" type="subTitle"/>
          </p:nvPr>
        </p:nvSpPr>
        <p:spPr>
          <a:xfrm>
            <a:off x="458725" y="1150350"/>
            <a:ext cx="11274600" cy="5034000"/>
          </a:xfrm>
          <a:prstGeom prst="rect">
            <a:avLst/>
          </a:prstGeom>
          <a:noFill/>
          <a:ln>
            <a:noFill/>
          </a:ln>
        </p:spPr>
        <p:txBody>
          <a:bodyPr anchorCtr="0" anchor="t" bIns="45700" lIns="91425" spcFirstLastPara="1" rIns="91425" wrap="square" tIns="45700">
            <a:noAutofit/>
          </a:bodyPr>
          <a:lstStyle/>
          <a:p>
            <a:pPr indent="-419100" lvl="0" marL="457200" rtl="0" algn="l">
              <a:lnSpc>
                <a:spcPct val="150000"/>
              </a:lnSpc>
              <a:spcBef>
                <a:spcPts val="0"/>
              </a:spcBef>
              <a:spcAft>
                <a:spcPts val="0"/>
              </a:spcAft>
              <a:buSzPts val="3000"/>
              <a:buChar char="●"/>
            </a:pPr>
            <a:r>
              <a:rPr lang="en-US" sz="3000"/>
              <a:t>Checking for </a:t>
            </a:r>
            <a:r>
              <a:rPr b="1" lang="en-US" sz="3000"/>
              <a:t>bit errors</a:t>
            </a:r>
            <a:r>
              <a:rPr lang="en-US" sz="3000"/>
              <a:t> in the communication link between app and controller.</a:t>
            </a:r>
            <a:endParaRPr sz="3000"/>
          </a:p>
          <a:p>
            <a:pPr indent="-419100" lvl="0" marL="457200" rtl="0" algn="l">
              <a:lnSpc>
                <a:spcPct val="150000"/>
              </a:lnSpc>
              <a:spcBef>
                <a:spcPts val="0"/>
              </a:spcBef>
              <a:spcAft>
                <a:spcPts val="0"/>
              </a:spcAft>
              <a:buSzPts val="3000"/>
              <a:buChar char="●"/>
            </a:pPr>
            <a:r>
              <a:rPr lang="en-US" sz="3000"/>
              <a:t>Use of </a:t>
            </a:r>
            <a:r>
              <a:rPr b="1" lang="en-US" sz="3000"/>
              <a:t>CRC32 algorithm</a:t>
            </a:r>
            <a:r>
              <a:rPr lang="en-US" sz="3000"/>
              <a:t> to detect the errors.</a:t>
            </a:r>
            <a:endParaRPr sz="3000"/>
          </a:p>
          <a:p>
            <a:pPr indent="0" lvl="0" marL="457200" rtl="0" algn="l">
              <a:lnSpc>
                <a:spcPct val="150000"/>
              </a:lnSpc>
              <a:spcBef>
                <a:spcPts val="0"/>
              </a:spcBef>
              <a:spcAft>
                <a:spcPts val="0"/>
              </a:spcAft>
              <a:buNone/>
            </a:pPr>
            <a:r>
              <a:t/>
            </a:r>
            <a:endParaRPr sz="3000"/>
          </a:p>
        </p:txBody>
      </p:sp>
      <p:sp>
        <p:nvSpPr>
          <p:cNvPr id="230" name="Google Shape;230;p2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27"/>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36" name="Google Shape;236;p27"/>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3. Simplify API</a:t>
            </a:r>
            <a:endParaRPr/>
          </a:p>
        </p:txBody>
      </p:sp>
      <p:sp>
        <p:nvSpPr>
          <p:cNvPr id="237" name="Google Shape;237;p27"/>
          <p:cNvSpPr txBox="1"/>
          <p:nvPr>
            <p:ph idx="1" type="subTitle"/>
          </p:nvPr>
        </p:nvSpPr>
        <p:spPr>
          <a:xfrm>
            <a:off x="458725" y="1150350"/>
            <a:ext cx="11274600" cy="5034000"/>
          </a:xfrm>
          <a:prstGeom prst="rect">
            <a:avLst/>
          </a:prstGeom>
          <a:noFill/>
          <a:ln>
            <a:noFill/>
          </a:ln>
        </p:spPr>
        <p:txBody>
          <a:bodyPr anchorCtr="0" anchor="t" bIns="45700" lIns="91425" spcFirstLastPara="1" rIns="91425" wrap="square" tIns="45700">
            <a:noAutofit/>
          </a:bodyPr>
          <a:lstStyle/>
          <a:p>
            <a:pPr indent="-419100" lvl="0" marL="457200" rtl="0" algn="l">
              <a:lnSpc>
                <a:spcPct val="150000"/>
              </a:lnSpc>
              <a:spcBef>
                <a:spcPts val="0"/>
              </a:spcBef>
              <a:spcAft>
                <a:spcPts val="0"/>
              </a:spcAft>
              <a:buSzPts val="3000"/>
              <a:buChar char="●"/>
            </a:pPr>
            <a:r>
              <a:rPr lang="en-US" sz="3000"/>
              <a:t>Use </a:t>
            </a:r>
            <a:r>
              <a:rPr b="1" lang="en-US" sz="3000"/>
              <a:t>shorter messages</a:t>
            </a:r>
            <a:r>
              <a:rPr lang="en-US" sz="3000"/>
              <a:t> for api messages</a:t>
            </a:r>
            <a:endParaRPr sz="3000"/>
          </a:p>
          <a:p>
            <a:pPr indent="-419100" lvl="0" marL="457200" rtl="0" algn="l">
              <a:lnSpc>
                <a:spcPct val="150000"/>
              </a:lnSpc>
              <a:spcBef>
                <a:spcPts val="0"/>
              </a:spcBef>
              <a:spcAft>
                <a:spcPts val="0"/>
              </a:spcAft>
              <a:buSzPts val="3000"/>
              <a:buChar char="●"/>
            </a:pPr>
            <a:r>
              <a:rPr lang="en-US" sz="3000"/>
              <a:t>String operations are </a:t>
            </a:r>
            <a:r>
              <a:rPr b="1" lang="en-US" sz="3000"/>
              <a:t>expensive</a:t>
            </a:r>
            <a:r>
              <a:rPr lang="en-US" sz="3000"/>
              <a:t>, hence need for optimization</a:t>
            </a:r>
            <a:endParaRPr sz="3000"/>
          </a:p>
          <a:p>
            <a:pPr indent="0" lvl="0" marL="457200" rtl="0" algn="l">
              <a:lnSpc>
                <a:spcPct val="150000"/>
              </a:lnSpc>
              <a:spcBef>
                <a:spcPts val="0"/>
              </a:spcBef>
              <a:spcAft>
                <a:spcPts val="0"/>
              </a:spcAft>
              <a:buNone/>
            </a:pPr>
            <a:r>
              <a:rPr lang="en-US" sz="3000"/>
              <a:t>e.g </a:t>
            </a:r>
            <a:endParaRPr sz="3000"/>
          </a:p>
          <a:p>
            <a:pPr indent="0" lvl="0" marL="457200" rtl="0" algn="l">
              <a:lnSpc>
                <a:spcPct val="150000"/>
              </a:lnSpc>
              <a:spcBef>
                <a:spcPts val="0"/>
              </a:spcBef>
              <a:spcAft>
                <a:spcPts val="0"/>
              </a:spcAft>
              <a:buNone/>
            </a:pPr>
            <a:r>
              <a:rPr lang="en-US" sz="1800"/>
              <a:t>- d</a:t>
            </a:r>
            <a:r>
              <a:rPr b="1" lang="en-US" sz="1800"/>
              <a:t>ispense_vol</a:t>
            </a:r>
            <a:r>
              <a:rPr b="1" lang="en-US" sz="1800"/>
              <a:t> 2000 12411 9500</a:t>
            </a:r>
            <a:r>
              <a:rPr lang="en-US" sz="1800"/>
              <a:t> </a:t>
            </a:r>
            <a:r>
              <a:rPr lang="en-US" sz="2400"/>
              <a:t> →  </a:t>
            </a:r>
            <a:r>
              <a:rPr b="1" lang="en-US" sz="1800"/>
              <a:t>dvo</a:t>
            </a:r>
            <a:r>
              <a:rPr b="1" lang="en-US" sz="1800"/>
              <a:t> 2000 12411 9500</a:t>
            </a:r>
            <a:endParaRPr b="1" sz="1800"/>
          </a:p>
          <a:p>
            <a:pPr indent="0" lvl="0" marL="457200" rtl="0" algn="l">
              <a:lnSpc>
                <a:spcPct val="150000"/>
              </a:lnSpc>
              <a:spcBef>
                <a:spcPts val="0"/>
              </a:spcBef>
              <a:spcAft>
                <a:spcPts val="0"/>
              </a:spcAft>
              <a:buNone/>
            </a:pPr>
            <a:r>
              <a:rPr b="1" lang="en-US" sz="1800"/>
              <a:t>- open_for_refilling  </a:t>
            </a:r>
            <a:r>
              <a:rPr lang="en-US" sz="2400"/>
              <a:t>→  </a:t>
            </a:r>
            <a:r>
              <a:rPr b="1" lang="en-US" sz="1800"/>
              <a:t>opr</a:t>
            </a:r>
            <a:endParaRPr b="1" sz="1800"/>
          </a:p>
          <a:p>
            <a:pPr indent="0" lvl="0" marL="457200" rtl="0" algn="l">
              <a:lnSpc>
                <a:spcPct val="150000"/>
              </a:lnSpc>
              <a:spcBef>
                <a:spcPts val="0"/>
              </a:spcBef>
              <a:spcAft>
                <a:spcPts val="0"/>
              </a:spcAft>
              <a:buNone/>
            </a:pPr>
            <a:r>
              <a:rPr b="1" lang="en-US" sz="1800"/>
              <a:t>- alert ID:4000000001;AC:055;AD:Problem with main door latch while when door latch was open.</a:t>
            </a:r>
            <a:endParaRPr b="1" sz="1800"/>
          </a:p>
          <a:p>
            <a:pPr indent="0" lvl="0" marL="457200" rtl="0" algn="l">
              <a:lnSpc>
                <a:spcPct val="150000"/>
              </a:lnSpc>
              <a:spcBef>
                <a:spcPts val="0"/>
              </a:spcBef>
              <a:spcAft>
                <a:spcPts val="0"/>
              </a:spcAft>
              <a:buNone/>
            </a:pPr>
            <a:r>
              <a:rPr lang="en-US" sz="2400"/>
              <a:t>                                                           →</a:t>
            </a:r>
            <a:endParaRPr b="1" sz="1800"/>
          </a:p>
          <a:p>
            <a:pPr indent="0" lvl="0" marL="457200" rtl="0" algn="l">
              <a:lnSpc>
                <a:spcPct val="150000"/>
              </a:lnSpc>
              <a:spcBef>
                <a:spcPts val="0"/>
              </a:spcBef>
              <a:spcAft>
                <a:spcPts val="0"/>
              </a:spcAft>
              <a:buClr>
                <a:schemeClr val="dk1"/>
              </a:buClr>
              <a:buSzPts val="1100"/>
              <a:buFont typeface="Arial"/>
              <a:buNone/>
            </a:pPr>
            <a:r>
              <a:rPr b="1" lang="en-US" sz="1800"/>
              <a:t>   ev 4000000001;055;Problem with main door latch while when door latch was open.</a:t>
            </a:r>
            <a:endParaRPr b="1" sz="1800"/>
          </a:p>
          <a:p>
            <a:pPr indent="0" lvl="0" marL="0" rtl="0" algn="l">
              <a:lnSpc>
                <a:spcPct val="150000"/>
              </a:lnSpc>
              <a:spcBef>
                <a:spcPts val="0"/>
              </a:spcBef>
              <a:spcAft>
                <a:spcPts val="0"/>
              </a:spcAft>
              <a:buNone/>
            </a:pPr>
            <a:r>
              <a:t/>
            </a:r>
            <a:endParaRPr b="1" sz="1800"/>
          </a:p>
          <a:p>
            <a:pPr indent="0" lvl="0" marL="0" rtl="0" algn="l">
              <a:lnSpc>
                <a:spcPct val="150000"/>
              </a:lnSpc>
              <a:spcBef>
                <a:spcPts val="0"/>
              </a:spcBef>
              <a:spcAft>
                <a:spcPts val="0"/>
              </a:spcAft>
              <a:buNone/>
            </a:pPr>
            <a:r>
              <a:t/>
            </a:r>
            <a:endParaRPr b="1" sz="1800"/>
          </a:p>
        </p:txBody>
      </p:sp>
      <p:sp>
        <p:nvSpPr>
          <p:cNvPr id="238" name="Google Shape;238;p2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28"/>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44" name="Google Shape;244;p28"/>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4. I</a:t>
            </a:r>
            <a:r>
              <a:rPr lang="en-US"/>
              <a:t>mprove development and release process</a:t>
            </a:r>
            <a:endParaRPr/>
          </a:p>
        </p:txBody>
      </p:sp>
      <p:sp>
        <p:nvSpPr>
          <p:cNvPr id="245" name="Google Shape;245;p28"/>
          <p:cNvSpPr txBox="1"/>
          <p:nvPr>
            <p:ph idx="1" type="subTitle"/>
          </p:nvPr>
        </p:nvSpPr>
        <p:spPr>
          <a:xfrm>
            <a:off x="458725" y="1150350"/>
            <a:ext cx="11274600" cy="5034000"/>
          </a:xfrm>
          <a:prstGeom prst="rect">
            <a:avLst/>
          </a:prstGeom>
          <a:noFill/>
          <a:ln>
            <a:noFill/>
          </a:ln>
        </p:spPr>
        <p:txBody>
          <a:bodyPr anchorCtr="0" anchor="t" bIns="45700" lIns="91425" spcFirstLastPara="1" rIns="91425" wrap="square" tIns="45700">
            <a:noAutofit/>
          </a:bodyPr>
          <a:lstStyle/>
          <a:p>
            <a:pPr indent="-342900" lvl="0" marL="457200" rtl="0" algn="l">
              <a:lnSpc>
                <a:spcPct val="150000"/>
              </a:lnSpc>
              <a:spcBef>
                <a:spcPts val="0"/>
              </a:spcBef>
              <a:spcAft>
                <a:spcPts val="0"/>
              </a:spcAft>
              <a:buSzPts val="1800"/>
              <a:buChar char="●"/>
            </a:pPr>
            <a:r>
              <a:rPr lang="en-US" sz="3000"/>
              <a:t>Refactor to an OOP structure, allows for </a:t>
            </a:r>
            <a:r>
              <a:rPr b="1" lang="en-US" sz="3000"/>
              <a:t>faster feature</a:t>
            </a:r>
            <a:r>
              <a:rPr lang="en-US" sz="3000"/>
              <a:t> improvement and </a:t>
            </a:r>
            <a:r>
              <a:rPr b="1" lang="en-US" sz="3000"/>
              <a:t>debugging</a:t>
            </a:r>
            <a:endParaRPr b="1" sz="3000"/>
          </a:p>
          <a:p>
            <a:pPr indent="-419100" lvl="0" marL="457200" rtl="0" algn="l">
              <a:lnSpc>
                <a:spcPct val="150000"/>
              </a:lnSpc>
              <a:spcBef>
                <a:spcPts val="0"/>
              </a:spcBef>
              <a:spcAft>
                <a:spcPts val="0"/>
              </a:spcAft>
              <a:buSzPts val="3000"/>
              <a:buFont typeface="Nunito"/>
              <a:buChar char="●"/>
            </a:pPr>
            <a:r>
              <a:rPr lang="en-US" sz="3000"/>
              <a:t>Improve on the </a:t>
            </a:r>
            <a:r>
              <a:rPr b="1" lang="en-US" sz="3000"/>
              <a:t>controller test case suite</a:t>
            </a:r>
            <a:r>
              <a:rPr lang="en-US" sz="3000"/>
              <a:t> to make it as exhaustive as possible.</a:t>
            </a:r>
            <a:endParaRPr sz="3000"/>
          </a:p>
          <a:p>
            <a:pPr indent="-419100" lvl="0" marL="457200" rtl="0" algn="l">
              <a:lnSpc>
                <a:spcPct val="150000"/>
              </a:lnSpc>
              <a:spcBef>
                <a:spcPts val="0"/>
              </a:spcBef>
              <a:spcAft>
                <a:spcPts val="0"/>
              </a:spcAft>
              <a:buSzPts val="3000"/>
              <a:buChar char="●"/>
            </a:pPr>
            <a:r>
              <a:rPr lang="en-US" sz="3000"/>
              <a:t>Integrate </a:t>
            </a:r>
            <a:r>
              <a:rPr b="1" lang="en-US" sz="3000"/>
              <a:t>automatic code quality checks</a:t>
            </a:r>
            <a:r>
              <a:rPr lang="en-US" sz="3000"/>
              <a:t> to the CI process - cppcheck</a:t>
            </a:r>
            <a:endParaRPr sz="3000"/>
          </a:p>
          <a:p>
            <a:pPr indent="0" lvl="0" marL="0" rtl="0" algn="l">
              <a:lnSpc>
                <a:spcPct val="150000"/>
              </a:lnSpc>
              <a:spcBef>
                <a:spcPts val="0"/>
              </a:spcBef>
              <a:spcAft>
                <a:spcPts val="0"/>
              </a:spcAft>
              <a:buNone/>
            </a:pPr>
            <a:r>
              <a:t/>
            </a:r>
            <a:endParaRPr b="1" sz="1800"/>
          </a:p>
        </p:txBody>
      </p:sp>
      <p:sp>
        <p:nvSpPr>
          <p:cNvPr id="246" name="Google Shape;246;p2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29"/>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52" name="Google Shape;252;p29"/>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Project Objectives</a:t>
            </a:r>
            <a:endParaRPr/>
          </a:p>
        </p:txBody>
      </p:sp>
      <p:sp>
        <p:nvSpPr>
          <p:cNvPr id="253" name="Google Shape;253;p29"/>
          <p:cNvSpPr txBox="1"/>
          <p:nvPr>
            <p:ph idx="1" type="subTitle"/>
          </p:nvPr>
        </p:nvSpPr>
        <p:spPr>
          <a:xfrm>
            <a:off x="458725" y="1332475"/>
            <a:ext cx="11540400" cy="4851900"/>
          </a:xfrm>
          <a:prstGeom prst="rect">
            <a:avLst/>
          </a:prstGeom>
          <a:noFill/>
          <a:ln>
            <a:noFill/>
          </a:ln>
        </p:spPr>
        <p:txBody>
          <a:bodyPr anchorCtr="0" anchor="t" bIns="45700" lIns="91425" spcFirstLastPara="1" rIns="91425" wrap="square" tIns="45700">
            <a:noAutofit/>
          </a:bodyPr>
          <a:lstStyle/>
          <a:p>
            <a:pPr indent="0" lvl="0" marL="457200" rtl="0" algn="l">
              <a:lnSpc>
                <a:spcPct val="150000"/>
              </a:lnSpc>
              <a:spcBef>
                <a:spcPts val="0"/>
              </a:spcBef>
              <a:spcAft>
                <a:spcPts val="0"/>
              </a:spcAft>
              <a:buNone/>
            </a:pPr>
            <a:r>
              <a:rPr lang="en-US" sz="2600"/>
              <a:t>Recap..</a:t>
            </a:r>
            <a:endParaRPr sz="2600"/>
          </a:p>
          <a:p>
            <a:pPr indent="-393700" lvl="0" marL="457200" rtl="0" algn="l">
              <a:lnSpc>
                <a:spcPct val="150000"/>
              </a:lnSpc>
              <a:spcBef>
                <a:spcPts val="0"/>
              </a:spcBef>
              <a:spcAft>
                <a:spcPts val="0"/>
              </a:spcAft>
              <a:buSzPts val="2600"/>
              <a:buAutoNum type="arabicPeriod"/>
            </a:pPr>
            <a:r>
              <a:rPr lang="en-US" sz="2600"/>
              <a:t>Secure serial communication link </a:t>
            </a:r>
            <a:endParaRPr sz="2600"/>
          </a:p>
          <a:p>
            <a:pPr indent="-393700" lvl="0" marL="457200" rtl="0" algn="l">
              <a:lnSpc>
                <a:spcPct val="150000"/>
              </a:lnSpc>
              <a:spcBef>
                <a:spcPts val="0"/>
              </a:spcBef>
              <a:spcAft>
                <a:spcPts val="0"/>
              </a:spcAft>
              <a:buSzPts val="2600"/>
              <a:buAutoNum type="arabicPeriod"/>
            </a:pPr>
            <a:r>
              <a:rPr lang="en-US" sz="2600"/>
              <a:t>Implement error detection in serial communication</a:t>
            </a:r>
            <a:endParaRPr sz="2600"/>
          </a:p>
          <a:p>
            <a:pPr indent="-393700" lvl="0" marL="457200" rtl="0" algn="l">
              <a:lnSpc>
                <a:spcPct val="150000"/>
              </a:lnSpc>
              <a:spcBef>
                <a:spcPts val="0"/>
              </a:spcBef>
              <a:spcAft>
                <a:spcPts val="0"/>
              </a:spcAft>
              <a:buSzPts val="2600"/>
              <a:buAutoNum type="arabicPeriod"/>
            </a:pPr>
            <a:r>
              <a:rPr lang="en-US" sz="2600"/>
              <a:t>Simplify the current controller api</a:t>
            </a:r>
            <a:endParaRPr sz="2600"/>
          </a:p>
          <a:p>
            <a:pPr indent="-393700" lvl="0" marL="457200" rtl="0" algn="l">
              <a:lnSpc>
                <a:spcPct val="150000"/>
              </a:lnSpc>
              <a:spcBef>
                <a:spcPts val="0"/>
              </a:spcBef>
              <a:spcAft>
                <a:spcPts val="0"/>
              </a:spcAft>
              <a:buSzPts val="2600"/>
              <a:buAutoNum type="arabicPeriod"/>
            </a:pPr>
            <a:r>
              <a:rPr lang="en-US" sz="2600"/>
              <a:t>Improve controller development and release process </a:t>
            </a:r>
            <a:endParaRPr sz="2600"/>
          </a:p>
        </p:txBody>
      </p:sp>
      <p:sp>
        <p:nvSpPr>
          <p:cNvPr id="254" name="Google Shape;254;p2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